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9" r:id="rId4"/>
    <p:sldId id="272" r:id="rId5"/>
    <p:sldId id="271" r:id="rId6"/>
  </p:sldIdLst>
  <p:sldSz cx="9144000" cy="5143500" type="screen16x9"/>
  <p:notesSz cx="6858000" cy="9144000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0389" autoAdjust="0"/>
  </p:normalViewPr>
  <p:slideViewPr>
    <p:cSldViewPr showGuides="1">
      <p:cViewPr varScale="1">
        <p:scale>
          <a:sx n="141" d="100"/>
          <a:sy n="141" d="100"/>
        </p:scale>
        <p:origin x="-822" y="-9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8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279498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5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478466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9" y="558800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07"/>
            <a:ext cx="923618" cy="282640"/>
          </a:xfrm>
          <a:prstGeom prst="rect">
            <a:avLst/>
          </a:prstGeom>
          <a:noFill/>
        </p:spPr>
        <p:txBody>
          <a:bodyPr wrap="square" lIns="71561" tIns="35780" rIns="71561" bIns="35780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1169"/>
            <a:ext cx="9143998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-564"/>
            <a:ext cx="9144000" cy="5142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6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6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799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0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0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" y="1169"/>
            <a:ext cx="9143998" cy="51428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558800"/>
            <a:ext cx="7632700" cy="925984"/>
          </a:xfrm>
          <a:prstGeom prst="rect">
            <a:avLst/>
          </a:prstGeom>
        </p:spPr>
        <p:txBody>
          <a:bodyPr vert="horz" lIns="81630" tIns="40815" rIns="81630" bIns="40815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9" y="1491630"/>
            <a:ext cx="7632699" cy="3220070"/>
          </a:xfrm>
          <a:prstGeom prst="rect">
            <a:avLst/>
          </a:prstGeom>
        </p:spPr>
        <p:txBody>
          <a:bodyPr vert="horz" lIns="81630" tIns="40815" rIns="81630" bIns="40815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>
              <a:lnSpc>
                <a:spcPts val="1878"/>
              </a:lnSpc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ftr="0" dt="0"/>
  <p:txStyles>
    <p:titleStyle>
      <a:lvl1pPr algn="l" defTabSz="816296" rtl="0" eaLnBrk="1" latinLnBrk="0" hangingPunct="1">
        <a:spcBef>
          <a:spcPct val="0"/>
        </a:spcBef>
        <a:buNone/>
        <a:defRPr sz="38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284505" indent="0" algn="l" defTabSz="816296" rtl="0" eaLnBrk="1" latinLnBrk="0" hangingPunct="1">
        <a:spcBef>
          <a:spcPct val="20000"/>
        </a:spcBef>
        <a:buFont typeface="+mj-lt"/>
        <a:buNone/>
        <a:defRPr sz="24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284505" indent="0" algn="l" defTabSz="816296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557828" indent="-203750" algn="l" defTabSz="816296" rtl="0" eaLnBrk="1" latinLnBrk="0" hangingPunct="1">
        <a:spcBef>
          <a:spcPct val="20000"/>
        </a:spcBef>
        <a:buFont typeface="Arial" pitchFamily="34" charset="0"/>
        <a:buChar char="•"/>
        <a:defRPr sz="20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282020" algn="just" defTabSz="816296" rtl="0" eaLnBrk="1" latinLnBrk="0" hangingPunct="1">
        <a:lnSpc>
          <a:spcPts val="19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123109" indent="0" algn="l" defTabSz="81629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2828" y="2571750"/>
            <a:ext cx="7772400" cy="1872208"/>
          </a:xfrm>
        </p:spPr>
        <p:txBody>
          <a:bodyPr>
            <a:normAutofit/>
          </a:bodyPr>
          <a:lstStyle/>
          <a:p>
            <a:pPr algn="ctr"/>
            <a:r>
              <a:rPr lang="ru-RU" sz="2700" dirty="0" smtClean="0">
                <a:latin typeface="Arial" pitchFamily="34" charset="0"/>
                <a:cs typeface="Arial" pitchFamily="34" charset="0"/>
              </a:rPr>
              <a:t>Последствия неуплаты задолженности физическим лицом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6568" y="1779662"/>
            <a:ext cx="5529286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Управление </a:t>
            </a:r>
            <a:r>
              <a:rPr lang="ru-RU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Федеральной налоговой службы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noProof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по Амурской области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4511690"/>
            <a:ext cx="792088" cy="36004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9" y="411511"/>
            <a:ext cx="7548638" cy="864096"/>
          </a:xfrm>
        </p:spPr>
        <p:txBody>
          <a:bodyPr/>
          <a:lstStyle/>
          <a:p>
            <a:pPr algn="ctr"/>
            <a:r>
              <a:rPr lang="ru-RU" sz="2000" dirty="0" smtClean="0"/>
              <a:t>Документы,</a:t>
            </a:r>
            <a:br>
              <a:rPr lang="ru-RU" sz="2000" dirty="0" smtClean="0"/>
            </a:br>
            <a:r>
              <a:rPr lang="ru-RU" sz="2000" dirty="0" smtClean="0"/>
              <a:t>направляемые налогоплательщику о наличии задолженности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188" y="1419621"/>
            <a:ext cx="7632700" cy="3292079"/>
          </a:xfrm>
        </p:spPr>
        <p:txBody>
          <a:bodyPr/>
          <a:lstStyle/>
          <a:p>
            <a:pPr algn="just"/>
            <a:r>
              <a:rPr lang="ru-RU" sz="1800" dirty="0" smtClean="0"/>
              <a:t>- Требование об </a:t>
            </a:r>
            <a:r>
              <a:rPr lang="ru-RU" sz="1800" dirty="0"/>
              <a:t>уплате </a:t>
            </a:r>
            <a:r>
              <a:rPr lang="ru-RU" sz="1800" dirty="0" smtClean="0"/>
              <a:t>налогов, в </a:t>
            </a:r>
            <a:r>
              <a:rPr lang="ru-RU" sz="1800" dirty="0"/>
              <a:t>соответствии со ст. 69 НК </a:t>
            </a:r>
            <a:r>
              <a:rPr lang="ru-RU" sz="1800" dirty="0" smtClean="0"/>
              <a:t>РФ, </a:t>
            </a:r>
            <a:r>
              <a:rPr lang="ru-RU" sz="1800" dirty="0"/>
              <a:t>с установленным сроком </a:t>
            </a:r>
            <a:r>
              <a:rPr lang="ru-RU" sz="1800" dirty="0" smtClean="0"/>
              <a:t>исполнения (в случае</a:t>
            </a:r>
            <a:r>
              <a:rPr lang="ru-RU" sz="1800" dirty="0"/>
              <a:t> отсутствия </a:t>
            </a:r>
            <a:r>
              <a:rPr lang="ru-RU" sz="1800" dirty="0" smtClean="0"/>
              <a:t>уплаты </a:t>
            </a:r>
            <a:r>
              <a:rPr lang="ru-RU" sz="1800" dirty="0"/>
              <a:t>по направленным уведомлениям об исчисленных </a:t>
            </a:r>
            <a:r>
              <a:rPr lang="ru-RU" sz="1800" dirty="0" smtClean="0"/>
              <a:t>налогах)</a:t>
            </a:r>
          </a:p>
          <a:p>
            <a:pPr algn="just"/>
            <a:r>
              <a:rPr lang="ru-RU" sz="1800" dirty="0" smtClean="0"/>
              <a:t>- Решение </a:t>
            </a:r>
            <a:r>
              <a:rPr lang="ru-RU" sz="1800" dirty="0"/>
              <a:t>о взыскании задолженности за счет денежных средств на счетах налогоплательщика, находящихся в </a:t>
            </a:r>
            <a:r>
              <a:rPr lang="ru-RU" sz="1800" dirty="0" smtClean="0"/>
              <a:t>банках, </a:t>
            </a:r>
            <a:r>
              <a:rPr lang="ru-RU" sz="1800" dirty="0"/>
              <a:t>на основании ст. 46 НК </a:t>
            </a:r>
            <a:r>
              <a:rPr lang="ru-RU" sz="1800" dirty="0" smtClean="0"/>
              <a:t>РФ</a:t>
            </a:r>
            <a:r>
              <a:rPr lang="ru-RU" sz="1800" dirty="0"/>
              <a:t> </a:t>
            </a:r>
            <a:r>
              <a:rPr lang="ru-RU" sz="1800" dirty="0" smtClean="0"/>
              <a:t>(в </a:t>
            </a:r>
            <a:r>
              <a:rPr lang="ru-RU" sz="1800" dirty="0"/>
              <a:t>случае неисполнения требования в указанный </a:t>
            </a:r>
            <a:r>
              <a:rPr lang="ru-RU" sz="1800" dirty="0" smtClean="0"/>
              <a:t>срок)</a:t>
            </a:r>
            <a:endParaRPr lang="ru-RU" sz="1800" dirty="0"/>
          </a:p>
          <a:p>
            <a:pPr algn="just"/>
            <a:r>
              <a:rPr lang="ru-RU" sz="1800" dirty="0"/>
              <a:t>- </a:t>
            </a:r>
            <a:r>
              <a:rPr lang="ru-RU" sz="1800" dirty="0" smtClean="0"/>
              <a:t>Заявление </a:t>
            </a:r>
            <a:r>
              <a:rPr lang="ru-RU" sz="1800" dirty="0"/>
              <a:t>о выдаче судебного приказа совместно с уведомлением о размере </a:t>
            </a:r>
            <a:r>
              <a:rPr lang="ru-RU" sz="1800" dirty="0" smtClean="0"/>
              <a:t>задолженности, в соответствии со ст. 48 НК РФ (в </a:t>
            </a:r>
            <a:r>
              <a:rPr lang="ru-RU" sz="1800" dirty="0"/>
              <a:t>случае отсутствия уплаты, в сроки установленные в вышеуказанных </a:t>
            </a:r>
            <a:r>
              <a:rPr lang="ru-RU" sz="1800" dirty="0" smtClean="0"/>
              <a:t>документах</a:t>
            </a:r>
            <a:r>
              <a:rPr lang="ru-RU" sz="1800" dirty="0"/>
              <a:t>)</a:t>
            </a:r>
            <a:r>
              <a:rPr lang="ru-RU" sz="1800" dirty="0" smtClean="0"/>
              <a:t>.</a:t>
            </a:r>
            <a:endParaRPr lang="ru-RU" sz="18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188" y="1203598"/>
            <a:ext cx="7632700" cy="35081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644797"/>
          </a:xfrm>
        </p:spPr>
        <p:txBody>
          <a:bodyPr/>
          <a:lstStyle/>
          <a:p>
            <a:pPr algn="ctr"/>
            <a:r>
              <a:rPr lang="ru-RU" sz="2000" dirty="0" smtClean="0"/>
              <a:t>Последствия неуплаты задолженности физическим лицом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1827" y="1275606"/>
            <a:ext cx="213853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Списание денежных средств со счетов налогоплательщика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75856" y="1297423"/>
            <a:ext cx="223224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Удержание из заработной платы, пенсии, стипендии и других видов доходов до 50% поступающих средств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96136" y="1297424"/>
            <a:ext cx="223224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Запрет на выезд за пределы Российской Федерации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868144" y="2385144"/>
            <a:ext cx="2160240" cy="961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</a:rPr>
              <a:t>З</a:t>
            </a:r>
            <a:r>
              <a:rPr lang="ru-RU" sz="1300" dirty="0" smtClean="0">
                <a:solidFill>
                  <a:schemeClr val="tx1"/>
                </a:solidFill>
              </a:rPr>
              <a:t>апрет </a:t>
            </a:r>
            <a:r>
              <a:rPr lang="ru-RU" sz="1300" dirty="0">
                <a:solidFill>
                  <a:schemeClr val="tx1"/>
                </a:solidFill>
              </a:rPr>
              <a:t>на регистрационные действия в отношении всего движимого и недвижимого имущества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68144" y="3507854"/>
            <a:ext cx="216024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Арест движимого и недвижимого имущества должника и реализация его на торгах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72851" y="3515671"/>
            <a:ext cx="213853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Взимание 7% исполнительского сбора от суммы долга в исполнительном документе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1827" y="3535816"/>
            <a:ext cx="2138536" cy="961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Начисление </a:t>
            </a:r>
            <a:r>
              <a:rPr lang="ru-RU" sz="1300" dirty="0">
                <a:solidFill>
                  <a:schemeClr val="tx1"/>
                </a:solidFill>
              </a:rPr>
              <a:t>пени за каждый календарный день просрочки исполнения обязанности по уплате налогов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1827" y="2408572"/>
            <a:ext cx="2138536" cy="9378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Взимание </a:t>
            </a:r>
            <a:r>
              <a:rPr lang="ru-RU" sz="1300" dirty="0" smtClean="0">
                <a:solidFill>
                  <a:schemeClr val="tx1"/>
                </a:solidFill>
              </a:rPr>
              <a:t>государственной пошлины при вынесении судебного приказа</a:t>
            </a:r>
            <a:endParaRPr lang="ru-RU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5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188" y="1347614"/>
            <a:ext cx="7632700" cy="3364085"/>
          </a:xfrm>
        </p:spPr>
        <p:txBody>
          <a:bodyPr/>
          <a:lstStyle/>
          <a:p>
            <a:pPr algn="just"/>
            <a:r>
              <a:rPr lang="ru-RU" sz="1600" dirty="0"/>
              <a:t>В</a:t>
            </a:r>
            <a:r>
              <a:rPr lang="ru-RU" sz="1600" dirty="0" smtClean="0"/>
              <a:t> </a:t>
            </a:r>
            <a:r>
              <a:rPr lang="ru-RU" sz="1600" dirty="0"/>
              <a:t>соответствии со ст. 45 НК РФ </a:t>
            </a:r>
            <a:r>
              <a:rPr lang="ru-RU" sz="1600" dirty="0" smtClean="0"/>
              <a:t>денежные средства </a:t>
            </a:r>
            <a:r>
              <a:rPr lang="ru-RU" sz="1600" dirty="0" err="1" smtClean="0"/>
              <a:t>распределеяются</a:t>
            </a:r>
            <a:r>
              <a:rPr lang="ru-RU" sz="1600" dirty="0" smtClean="0"/>
              <a:t> в </a:t>
            </a:r>
            <a:r>
              <a:rPr lang="ru-RU" sz="1600" dirty="0"/>
              <a:t>следующей последовательности: </a:t>
            </a:r>
          </a:p>
          <a:p>
            <a:pPr algn="just"/>
            <a:r>
              <a:rPr lang="ru-RU" sz="1600" dirty="0"/>
              <a:t>• недоимка по НДФЛ - с более раннего момента ее образования; </a:t>
            </a:r>
          </a:p>
          <a:p>
            <a:pPr algn="just"/>
            <a:r>
              <a:rPr lang="ru-RU" sz="1600" dirty="0"/>
              <a:t>• НДФЛ - с момента возникновения обязанности по его перечислению налоговым агентом; </a:t>
            </a:r>
          </a:p>
          <a:p>
            <a:pPr algn="just"/>
            <a:r>
              <a:rPr lang="ru-RU" sz="1600" dirty="0"/>
              <a:t>• недоимка по иным налогам, сборам, страховым взносам - с более раннего момента ее образования; </a:t>
            </a:r>
          </a:p>
          <a:p>
            <a:pPr algn="just"/>
            <a:r>
              <a:rPr lang="ru-RU" sz="1600" dirty="0"/>
              <a:t>• иные налоги, авансы, сборы, взносы - с момента возникновения обязанности по их уплате (перечислению); </a:t>
            </a:r>
          </a:p>
          <a:p>
            <a:pPr algn="just"/>
            <a:r>
              <a:rPr lang="ru-RU" sz="1600" dirty="0"/>
              <a:t>• пени; </a:t>
            </a:r>
          </a:p>
          <a:p>
            <a:pPr algn="just"/>
            <a:r>
              <a:rPr lang="ru-RU" sz="1600" dirty="0"/>
              <a:t>• проценты; </a:t>
            </a:r>
          </a:p>
          <a:p>
            <a:pPr algn="just"/>
            <a:r>
              <a:rPr lang="ru-RU" sz="1600" dirty="0"/>
              <a:t>• штрафы.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188" y="339503"/>
            <a:ext cx="7632699" cy="936104"/>
          </a:xfrm>
        </p:spPr>
        <p:txBody>
          <a:bodyPr/>
          <a:lstStyle/>
          <a:p>
            <a:pPr algn="ctr"/>
            <a:r>
              <a:rPr lang="ru-RU" sz="2000" dirty="0" smtClean="0"/>
              <a:t>Распределение денежных средств, поступивших на единый налоговый счет налогоплательщика, при имеющейся задолженности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0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11560" y="2283718"/>
            <a:ext cx="7632699" cy="576064"/>
          </a:xfrm>
        </p:spPr>
        <p:txBody>
          <a:bodyPr/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Present_FNS2012_16-9</Template>
  <TotalTime>1082</TotalTime>
  <Words>309</Words>
  <Application>Microsoft Office PowerPoint</Application>
  <PresentationFormat>Экран (16:9)</PresentationFormat>
  <Paragraphs>31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Present_FNS2012_16-9</vt:lpstr>
      <vt:lpstr>Последствия неуплаты задолженности физическим лицом</vt:lpstr>
      <vt:lpstr>Документы, направляемые налогоплательщику о наличии задолженности</vt:lpstr>
      <vt:lpstr>Последствия неуплаты задолженности физическим лицом</vt:lpstr>
      <vt:lpstr>Распределение денежных средств, поступивших на единый налоговый счет налогоплательщика, при имеющейся задолженности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Телеком</dc:creator>
  <cp:lastModifiedBy>2800-00-810</cp:lastModifiedBy>
  <cp:revision>50</cp:revision>
  <dcterms:created xsi:type="dcterms:W3CDTF">2016-04-01T10:55:54Z</dcterms:created>
  <dcterms:modified xsi:type="dcterms:W3CDTF">2024-10-01T08:09:23Z</dcterms:modified>
</cp:coreProperties>
</file>